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2.png" ContentType="image/png"/>
  <Override PartName="/ppt/media/image80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61.png" ContentType="image/png"/>
  <Override PartName="/ppt/media/image8.png" ContentType="image/png"/>
  <Override PartName="/ppt/media/image63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79.jpeg" ContentType="image/jpe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81.png" ContentType="image/png"/>
  <Override PartName="/ppt/media/image74.jpeg" ContentType="image/jpeg"/>
  <Override PartName="/ppt/media/image75.jpeg" ContentType="image/jpeg"/>
  <Override PartName="/ppt/media/image10.png" ContentType="image/png"/>
  <Override PartName="/ppt/media/image76.jpeg" ContentType="image/jpeg"/>
  <Override PartName="/ppt/media/image20.png" ContentType="image/png"/>
  <Override PartName="/ppt/media/image77.jpeg" ContentType="image/jpeg"/>
  <Override PartName="/ppt/media/image30.png" ContentType="image/png"/>
  <Override PartName="/ppt/media/image7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8C47A8F-C022-41DA-A4B9-97E1D96980FB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</a:t>
            </a:r>
            <a:r>
              <a:rPr b="0" lang="es-ES" sz="4400" spc="-1" strike="noStrike">
                <a:latin typeface="Arial"/>
              </a:rPr>
              <a:t>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1840" cy="19980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3280" cy="42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3599640" cy="33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Pablo Martínez Ruiz del Árbol / Particle Detectors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3280" cy="42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3280" cy="42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jpeg"/><Relationship Id="rId3" Type="http://schemas.openxmlformats.org/officeDocument/2006/relationships/image" Target="../media/image75.jpeg"/><Relationship Id="rId4" Type="http://schemas.openxmlformats.org/officeDocument/2006/relationships/image" Target="../media/image76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4640" cy="159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2. Particle detectors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-41760" y="77760"/>
            <a:ext cx="4215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of light on free electrons (if 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photon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&gt;&gt;E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binding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a binded electron is considered free)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80000" y="2382480"/>
            <a:ext cx="4084200" cy="200772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006800" y="3276000"/>
            <a:ext cx="4055400" cy="142668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4168800" y="1692000"/>
            <a:ext cx="4541400" cy="131220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59400" y="471384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0 the initial photon gives all its energy to the outgoing photon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backwards the outgoing electron has maximum energy 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the outgoing photon minimum energy but it cannot get completely absorbed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-41760" y="77760"/>
            <a:ext cx="6015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edges and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can never give all its energy to the electron producing the so called “edges”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is given by the Klein-Nishina formula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288000" y="3000960"/>
            <a:ext cx="4776120" cy="347724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4972320" y="3149280"/>
            <a:ext cx="3742200" cy="344304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216360" y="2114640"/>
            <a:ext cx="8493840" cy="72756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4"/>
          <a:stretch/>
        </p:blipFill>
        <p:spPr>
          <a:xfrm>
            <a:off x="6552000" y="1368000"/>
            <a:ext cx="1294200" cy="89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-41760" y="77760"/>
            <a:ext cx="6591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interacts with the field of a nucleus or electron and makes a pair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cannot take place in the vacuum because of energy-momentum conservation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1090440" y="1744200"/>
            <a:ext cx="2327760" cy="149400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5112000" y="1800000"/>
            <a:ext cx="2302200" cy="1429560"/>
          </a:xfrm>
          <a:prstGeom prst="rect">
            <a:avLst/>
          </a:prstGeom>
          <a:ln>
            <a:noFill/>
          </a:ln>
        </p:spPr>
      </p:pic>
      <p:sp>
        <p:nvSpPr>
          <p:cNvPr id="165" name="CustomShape 3"/>
          <p:cNvSpPr/>
          <p:nvPr/>
        </p:nvSpPr>
        <p:spPr>
          <a:xfrm>
            <a:off x="576000" y="3375720"/>
            <a:ext cx="3886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 nucleus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66" name="CustomShape 4"/>
          <p:cNvSpPr/>
          <p:nvPr/>
        </p:nvSpPr>
        <p:spPr>
          <a:xfrm>
            <a:off x="4464000" y="3375720"/>
            <a:ext cx="3886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an electron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95760" y="378504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also frequently known as “photon conversion”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is a “threshold effect”: the photon energy has to be enough to generate 2 electrons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68" name="Formula 6"/>
              <p:cNvSpPr txBox="1"/>
              <p:nvPr/>
            </p:nvSpPr>
            <p:spPr>
              <a:xfrm>
                <a:off x="2506320" y="5228640"/>
                <a:ext cx="2334960" cy="349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γ</m:t>
                        </m:r>
                      </m:sub>
                    </m:sSub>
                    <m:r>
                      <m:t xml:space="preserve">&gt;</m:t>
                    </m:r>
                    <m:r>
                      <m:t xml:space="preserve">2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f>
                          <m:fPr>
                            <m:type m:val="lin"/>
                          </m:fPr>
                          <m:num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69" name="Formula 7"/>
              <p:cNvSpPr txBox="1"/>
              <p:nvPr/>
            </p:nvSpPr>
            <p:spPr>
              <a:xfrm>
                <a:off x="5112000" y="5086080"/>
                <a:ext cx="1076040" cy="70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N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368000" y="2016000"/>
            <a:ext cx="5854680" cy="44528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-41760" y="77760"/>
            <a:ext cx="6591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of pair production rises one the threshold has been reached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Three different regions: “low”, “medium” and “high” (saturation) energy regimes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227520" y="6192000"/>
            <a:ext cx="2579040" cy="47376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3"/>
          <a:stretch/>
        </p:blipFill>
        <p:spPr>
          <a:xfrm>
            <a:off x="4191480" y="5328000"/>
            <a:ext cx="2647080" cy="50256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4"/>
          <a:stretch/>
        </p:blipFill>
        <p:spPr>
          <a:xfrm>
            <a:off x="7416000" y="3024000"/>
            <a:ext cx="1546560" cy="57456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5"/>
          <a:stretch/>
        </p:blipFill>
        <p:spPr>
          <a:xfrm>
            <a:off x="252000" y="5636520"/>
            <a:ext cx="1294560" cy="59004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6"/>
          <a:stretch/>
        </p:blipFill>
        <p:spPr>
          <a:xfrm>
            <a:off x="4238280" y="4872960"/>
            <a:ext cx="1124280" cy="5976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78" name="Formula 3"/>
              <p:cNvSpPr txBox="1"/>
              <p:nvPr/>
            </p:nvSpPr>
            <p:spPr>
              <a:xfrm>
                <a:off x="7476840" y="2800080"/>
                <a:ext cx="718200" cy="358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ε</m:t>
                    </m:r>
                    <m:r>
                      <m:t xml:space="preserve">→</m:t>
                    </m:r>
                    <m:r>
                      <m:t xml:space="preserve">∞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79" name="CustomShape 4"/>
          <p:cNvSpPr/>
          <p:nvPr/>
        </p:nvSpPr>
        <p:spPr>
          <a:xfrm>
            <a:off x="7416000" y="2405520"/>
            <a:ext cx="115056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Saturation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0" name="Line 5"/>
          <p:cNvSpPr/>
          <p:nvPr/>
        </p:nvSpPr>
        <p:spPr>
          <a:xfrm flipH="1" flipV="1">
            <a:off x="6768000" y="2304000"/>
            <a:ext cx="684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5364000" y="4961520"/>
            <a:ext cx="115056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Medium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2" name="Line 7"/>
          <p:cNvSpPr/>
          <p:nvPr/>
        </p:nvSpPr>
        <p:spPr>
          <a:xfrm flipH="1" flipV="1">
            <a:off x="5040000" y="3744000"/>
            <a:ext cx="432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8"/>
          <p:cNvSpPr/>
          <p:nvPr/>
        </p:nvSpPr>
        <p:spPr>
          <a:xfrm>
            <a:off x="288000" y="5321520"/>
            <a:ext cx="115056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Low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84" name="Line 9"/>
          <p:cNvSpPr/>
          <p:nvPr/>
        </p:nvSpPr>
        <p:spPr>
          <a:xfrm flipV="1">
            <a:off x="720000" y="5400000"/>
            <a:ext cx="1872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" descr=""/>
          <p:cNvPicPr/>
          <p:nvPr/>
        </p:nvPicPr>
        <p:blipFill>
          <a:blip r:embed="rId7"/>
          <a:stretch/>
        </p:blipFill>
        <p:spPr>
          <a:xfrm>
            <a:off x="435960" y="2448000"/>
            <a:ext cx="786600" cy="5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-41760" y="77760"/>
            <a:ext cx="472032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total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Photoelectric effect dominates at low, Compton at medium and pair production at high E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Compton dominates for low Z materials (photoelectric and pair production increase with Z)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Other processes not treated here: Raylaigh scattering, photo nuclear interactions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308160" y="2520000"/>
            <a:ext cx="3686400" cy="3160800"/>
          </a:xfrm>
          <a:prstGeom prst="rect">
            <a:avLst/>
          </a:prstGeom>
          <a:ln>
            <a:noFill/>
          </a:ln>
        </p:spPr>
      </p:pic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3760560" y="2543040"/>
            <a:ext cx="5202000" cy="3251520"/>
          </a:xfrm>
          <a:prstGeom prst="rect">
            <a:avLst/>
          </a:prstGeom>
          <a:ln>
            <a:noFill/>
          </a:ln>
        </p:spPr>
      </p:pic>
      <p:sp>
        <p:nvSpPr>
          <p:cNvPr id="190" name="CustomShape 3"/>
          <p:cNvSpPr/>
          <p:nvPr/>
        </p:nvSpPr>
        <p:spPr>
          <a:xfrm>
            <a:off x="1836000" y="3174840"/>
            <a:ext cx="115056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1116000" y="4110840"/>
            <a:ext cx="115056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Compton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3060000" y="4003200"/>
            <a:ext cx="61056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Pairs</a:t>
            </a:r>
            <a:endParaRPr b="0" lang="es-E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41760" y="77760"/>
            <a:ext cx="738432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Hadron collisions and interaction lenghts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3564000" y="2132640"/>
            <a:ext cx="1654560" cy="586440"/>
          </a:xfrm>
          <a:prstGeom prst="rect">
            <a:avLst/>
          </a:prstGeom>
          <a:ln>
            <a:noFill/>
          </a:ln>
        </p:spPr>
      </p:pic>
      <p:sp>
        <p:nvSpPr>
          <p:cNvPr id="195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total cross section for very high energy hadrons is expressed as: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inelastic part of the total cross-section is susceptible to induce hadron showers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Two mean lenghts are introduced to deal with this kind of interactions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collision length: </a:t>
            </a:r>
            <a:endParaRPr b="0" lang="es-ES" sz="1800" spc="-1" strike="noStrike"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 nuclear interaction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interaction length:</a:t>
            </a:r>
            <a:endParaRPr b="0" lang="es-ES" sz="1800" spc="-1" strike="noStrike">
              <a:latin typeface="Arial"/>
            </a:endParaRPr>
          </a:p>
          <a:p>
            <a:pPr lvl="2" marL="648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an inelastic nuclear interacion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96" name="Formula 3"/>
              <p:cNvSpPr txBox="1"/>
              <p:nvPr/>
            </p:nvSpPr>
            <p:spPr>
              <a:xfrm>
                <a:off x="6786000" y="1060560"/>
                <a:ext cx="1996560" cy="234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T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elastic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inelastic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3647520" y="2952000"/>
            <a:ext cx="1787040" cy="5324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144000" y="3849480"/>
            <a:ext cx="8710560" cy="259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-41760" y="77760"/>
            <a:ext cx="436032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Neutrons interact via the “strong interaction” with nuclei (short range force ~ 10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-13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cm)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Classification of neutrons: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Cold or ultracold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&lt; 0.025 eV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Thermal or slow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~ 0.025 eV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Intermediate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0.025 eV – 0.1 MeV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Fast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0.1 MeV – 10-20 MeV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energy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 20 MeV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5256000" y="1800000"/>
            <a:ext cx="142560" cy="1870560"/>
          </a:xfrm>
          <a:custGeom>
            <a:avLst/>
            <a:gdLst/>
            <a:ahLst/>
            <a:rect l="l" t="t" r="r" b="b"/>
            <a:pathLst>
              <a:path w="402" h="5202">
                <a:moveTo>
                  <a:pt x="0" y="0"/>
                </a:moveTo>
                <a:cubicBezTo>
                  <a:pt x="100" y="0"/>
                  <a:pt x="200" y="216"/>
                  <a:pt x="200" y="433"/>
                </a:cubicBezTo>
                <a:lnTo>
                  <a:pt x="200" y="2167"/>
                </a:lnTo>
                <a:cubicBezTo>
                  <a:pt x="200" y="2383"/>
                  <a:pt x="300" y="2600"/>
                  <a:pt x="401" y="2600"/>
                </a:cubicBezTo>
                <a:cubicBezTo>
                  <a:pt x="300" y="2600"/>
                  <a:pt x="200" y="2817"/>
                  <a:pt x="200" y="3033"/>
                </a:cubicBezTo>
                <a:lnTo>
                  <a:pt x="200" y="4767"/>
                </a:lnTo>
                <a:cubicBezTo>
                  <a:pt x="200" y="4984"/>
                  <a:pt x="100" y="5201"/>
                  <a:pt x="0" y="52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5832000" y="1750680"/>
            <a:ext cx="2950560" cy="14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Low-moderate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Scattering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Absorption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Fission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03" name="CustomShape 5"/>
          <p:cNvSpPr/>
          <p:nvPr/>
        </p:nvSpPr>
        <p:spPr>
          <a:xfrm>
            <a:off x="1080000" y="4725720"/>
            <a:ext cx="2950560" cy="77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High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Hadron shower production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 rot="5400000">
            <a:off x="2197440" y="2698200"/>
            <a:ext cx="142560" cy="3382560"/>
          </a:xfrm>
          <a:custGeom>
            <a:avLst/>
            <a:gdLst/>
            <a:ahLst/>
            <a:rect l="l" t="t" r="r" b="b"/>
            <a:pathLst>
              <a:path w="402" h="9402">
                <a:moveTo>
                  <a:pt x="0" y="0"/>
                </a:moveTo>
                <a:cubicBezTo>
                  <a:pt x="100" y="0"/>
                  <a:pt x="200" y="391"/>
                  <a:pt x="200" y="783"/>
                </a:cubicBezTo>
                <a:lnTo>
                  <a:pt x="200" y="3917"/>
                </a:lnTo>
                <a:cubicBezTo>
                  <a:pt x="200" y="4308"/>
                  <a:pt x="300" y="4700"/>
                  <a:pt x="401" y="4700"/>
                </a:cubicBezTo>
                <a:cubicBezTo>
                  <a:pt x="300" y="4700"/>
                  <a:pt x="200" y="5092"/>
                  <a:pt x="200" y="5483"/>
                </a:cubicBezTo>
                <a:lnTo>
                  <a:pt x="200" y="8617"/>
                </a:lnTo>
                <a:cubicBezTo>
                  <a:pt x="200" y="9009"/>
                  <a:pt x="100" y="9401"/>
                  <a:pt x="0" y="94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-41760" y="77760"/>
            <a:ext cx="796032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with nuclei (important for moderation):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neutron changes energy and the nucleus gets in an excited state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Absorption and nuclear reactions (the neutron is absorbed and a nuclear reaction takes place)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Low A-Z transitions (typically emission of a proton, alpha particle, or neutrons)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3393360" y="2592000"/>
            <a:ext cx="2221200" cy="1731960"/>
          </a:xfrm>
          <a:prstGeom prst="rect">
            <a:avLst/>
          </a:prstGeom>
          <a:ln>
            <a:noFill/>
          </a:ln>
        </p:spPr>
      </p:pic>
      <p:sp>
        <p:nvSpPr>
          <p:cNvPr id="208" name="CustomShape 3"/>
          <p:cNvSpPr/>
          <p:nvPr/>
        </p:nvSpPr>
        <p:spPr>
          <a:xfrm>
            <a:off x="138600" y="415584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Fission process: the nucleus is splitted in two and more neutrons are produced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A-Z transitions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Importan for chain reactions in nuclear reactors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5292000" y="933480"/>
            <a:ext cx="2014560" cy="38376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3"/>
          <a:stretch/>
        </p:blipFill>
        <p:spPr>
          <a:xfrm>
            <a:off x="2808000" y="5706720"/>
            <a:ext cx="3382560" cy="48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-41760" y="77760"/>
            <a:ext cx="824832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cross sections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cross-section goes like ~ 1/v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with 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the velocity of the neutron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 top of this effect there are the absorption resonances characteris of every nucleus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1"/>
          <a:stretch/>
        </p:blipFill>
        <p:spPr>
          <a:xfrm>
            <a:off x="468000" y="1908000"/>
            <a:ext cx="3123360" cy="460656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4124160" y="2443680"/>
            <a:ext cx="4298040" cy="3909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-41760" y="77760"/>
            <a:ext cx="5727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Charged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80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suffer a wide variety of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1548000" y="1476000"/>
            <a:ext cx="2662200" cy="82656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Ionization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5004000" y="2412000"/>
            <a:ext cx="2662200" cy="82656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Bremsstrahlung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1548360" y="3528000"/>
            <a:ext cx="2662200" cy="82656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Multiple scattering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5076360" y="4536000"/>
            <a:ext cx="2662200" cy="82656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aa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Cerenkov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1548000" y="5580000"/>
            <a:ext cx="2662200" cy="82656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afd0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Nuclear interactions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6240" y="77760"/>
            <a:ext cx="25833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Introduction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80000" y="713880"/>
            <a:ext cx="9233280" cy="45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 Physics experiments and applications require some kind of device able to: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Identify when/if a particle is passing through it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one or several properties of the particle (energy, momentum, charge, spin, etc.)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Possibly identify the type of particle   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Devices with these functionalities are called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“Particle Detectors”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Most particle detectors are logically composed by two parts: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material: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volume where the particle interacts with the detector producing “signal”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1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Collection mechanism: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system able to detect and possibly reconstruct the signal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1676160" y="4154760"/>
            <a:ext cx="5392800" cy="2155680"/>
          </a:xfrm>
          <a:prstGeom prst="rect">
            <a:avLst/>
          </a:prstGeom>
          <a:ln w="36720"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365760" y="6217920"/>
            <a:ext cx="1643760" cy="33300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Active material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2" name="Line 4"/>
          <p:cNvSpPr/>
          <p:nvPr/>
        </p:nvSpPr>
        <p:spPr>
          <a:xfrm flipV="1">
            <a:off x="1737360" y="5760720"/>
            <a:ext cx="822960" cy="4572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7390440" y="5004000"/>
            <a:ext cx="1391760" cy="576360"/>
          </a:xfrm>
          <a:prstGeom prst="rect">
            <a:avLst/>
          </a:pr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Times New Roman"/>
                <a:ea typeface="DejaVu Sans"/>
              </a:rPr>
              <a:t>Collection mechanism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94" name="Line 6"/>
          <p:cNvSpPr/>
          <p:nvPr/>
        </p:nvSpPr>
        <p:spPr>
          <a:xfrm flipH="1">
            <a:off x="6552000" y="5292000"/>
            <a:ext cx="799560" cy="36000"/>
          </a:xfrm>
          <a:prstGeom prst="line">
            <a:avLst/>
          </a:prstGeom>
          <a:ln w="3672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-77760" y="77760"/>
            <a:ext cx="900432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180000" y="713880"/>
            <a:ext cx="923328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charged particle interacts, giving energy, with the electron of an atom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is dominant for heavy charged particles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pa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505960" y="1872000"/>
            <a:ext cx="5050440" cy="326304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1332000" y="1899360"/>
            <a:ext cx="1172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Ionization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32360" y="3339720"/>
            <a:ext cx="1172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Excitation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66960" y="5085720"/>
            <a:ext cx="923328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Inelastic collisions on the nucleus are much less frequent (because the mass is much higher)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loses a bit of energy and its direction remains mostly unchanged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-77760" y="77760"/>
            <a:ext cx="900432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-36000" y="713880"/>
            <a:ext cx="923328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avarage energy loss of a particle due to ionization is given by the Bethe &amp; Bloch Formula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formula is valid for particles with a mass much higher than the electrons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186200" y="1872720"/>
            <a:ext cx="6408720" cy="64620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576000" y="2808000"/>
            <a:ext cx="7780320" cy="236088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45360" y="5014080"/>
            <a:ext cx="923328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maximum energy transfer takes place in head-on or knock-on collisions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3" name="Formula 4"/>
              <p:cNvSpPr txBox="1"/>
              <p:nvPr/>
            </p:nvSpPr>
            <p:spPr>
              <a:xfrm>
                <a:off x="2917800" y="5635800"/>
                <a:ext cx="3012840" cy="739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W</m:t>
                        </m:r>
                      </m:e>
                      <m:sub>
                        <m:r>
                          <m:t xml:space="preserve">max</m:t>
                        </m:r>
                      </m:sub>
                    </m:sSub>
                    <m:r>
                      <m:t xml:space="preserve">=</m:t>
                    </m:r>
                    <m:sSubSup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a</m:t>
                        </m:r>
                      </m:sub>
                      <m:sup>
                        <m:r>
                          <m:t xml:space="preserve">max</m:t>
                        </m:r>
                      </m:sup>
                    </m:sSubSup>
                    <m:r>
                      <m:t xml:space="preserve">−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2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e</m:t>
                            </m:r>
                          </m:sub>
                        </m:sSub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fPr>
                                    <m:type m:val="lin"/>
                                  </m:fPr>
                                  <m:num>
                                    <m:sSub>
                                      <m:e>
                                        <m:r>
                                          <m:t xml:space="preserve">E</m:t>
                                        </m:r>
                                      </m:e>
                                      <m:sub>
                                        <m:r>
                                          <m:t xml:space="preserve">CM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-77760" y="77760"/>
            <a:ext cx="6628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Shell and Density effect corrections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-36000" y="713880"/>
            <a:ext cx="9233280" cy="115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 term accounts for the fact that the electron is not at rest in the atom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is a small correction only relevant at low energies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binding energy of the electron is taken into account the energy loss is reduced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“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δ” term or “density effect” → accounts for the polarization induced by the particle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atoms get polarized due to the charge of the particle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energy loss is reduced because of the shielding of the electric field 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It depends on the particle speed and on the matter densitiy 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This process is relevant at high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2117520" y="4629240"/>
            <a:ext cx="4339440" cy="180648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4345200" y="4074480"/>
            <a:ext cx="4456080" cy="448920"/>
          </a:xfrm>
          <a:prstGeom prst="rect">
            <a:avLst/>
          </a:prstGeom>
          <a:ln>
            <a:noFill/>
          </a:ln>
        </p:spPr>
      </p:pic>
      <p:sp>
        <p:nvSpPr>
          <p:cNvPr id="238" name="CustomShape 3"/>
          <p:cNvSpPr/>
          <p:nvPr/>
        </p:nvSpPr>
        <p:spPr>
          <a:xfrm>
            <a:off x="8136000" y="3816000"/>
            <a:ext cx="646920" cy="1006920"/>
          </a:xfrm>
          <a:prstGeom prst="rect">
            <a:avLst/>
          </a:prstGeom>
          <a:noFill/>
          <a:ln w="1908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927360" y="3528000"/>
            <a:ext cx="3103560" cy="2979720"/>
          </a:xfrm>
          <a:prstGeom prst="rect">
            <a:avLst/>
          </a:prstGeom>
          <a:ln>
            <a:noFill/>
          </a:ln>
        </p:spPr>
      </p:pic>
      <p:sp>
        <p:nvSpPr>
          <p:cNvPr id="240" name="CustomShape 1"/>
          <p:cNvSpPr/>
          <p:nvPr/>
        </p:nvSpPr>
        <p:spPr>
          <a:xfrm>
            <a:off x="-77760" y="77760"/>
            <a:ext cx="7996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Stopping power or mean specific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108000" y="713880"/>
            <a:ext cx="9233280" cy="65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is usually given in the form of the stopping power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2" name="Formula 3"/>
              <p:cNvSpPr txBox="1"/>
              <p:nvPr/>
            </p:nvSpPr>
            <p:spPr>
              <a:xfrm>
                <a:off x="6624000" y="936000"/>
                <a:ext cx="1287720" cy="304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ρ</m:t>
                            </m:r>
                            <m:r>
                              <m:t xml:space="preserve">dx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243" name="" descr=""/>
          <p:cNvPicPr/>
          <p:nvPr/>
        </p:nvPicPr>
        <p:blipFill>
          <a:blip r:embed="rId2"/>
          <a:stretch/>
        </p:blipFill>
        <p:spPr>
          <a:xfrm>
            <a:off x="4248000" y="1728000"/>
            <a:ext cx="4786200" cy="4894920"/>
          </a:xfrm>
          <a:prstGeom prst="rect">
            <a:avLst/>
          </a:prstGeom>
          <a:ln>
            <a:noFill/>
          </a:ln>
        </p:spPr>
      </p:pic>
      <p:sp>
        <p:nvSpPr>
          <p:cNvPr id="244" name="CustomShape 4"/>
          <p:cNvSpPr/>
          <p:nvPr/>
        </p:nvSpPr>
        <p:spPr>
          <a:xfrm>
            <a:off x="123120" y="1202760"/>
            <a:ext cx="9233280" cy="65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dependency on the material is almost removed since Z/A ~ 0.5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low energy the term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dominates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At high energy →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	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logarithmic term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There is a minimum of ionization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MIP → Minimum Ionizaing Particle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5" name="Formula 5"/>
              <p:cNvSpPr txBox="1"/>
              <p:nvPr/>
            </p:nvSpPr>
            <p:spPr>
              <a:xfrm>
                <a:off x="4212000" y="3261600"/>
                <a:ext cx="430200" cy="195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6" name="Formula 6"/>
              <p:cNvSpPr txBox="1"/>
              <p:nvPr/>
            </p:nvSpPr>
            <p:spPr>
              <a:xfrm>
                <a:off x="5544000" y="3094200"/>
                <a:ext cx="520920" cy="324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7" name="Formula 7"/>
              <p:cNvSpPr txBox="1"/>
              <p:nvPr/>
            </p:nvSpPr>
            <p:spPr>
              <a:xfrm>
                <a:off x="7632000" y="2880000"/>
                <a:ext cx="636120" cy="289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ln</m:t>
                    </m:r>
                    <m:r>
                      <m:t xml:space="preserve">β</m:t>
                    </m:r>
                    <m:r>
                      <m:t xml:space="preserve">γ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-77760" y="77760"/>
            <a:ext cx="7564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of dE/dx for particle identification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can be used to identify particles if the momentum is measured independently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Indeed with the momentum known the Bethe Bloch formula can be used to measure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With the momentum and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known the mass of the particle can be extracted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1329480" y="2160000"/>
            <a:ext cx="6943320" cy="439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-5760" y="77760"/>
            <a:ext cx="7564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Bremsstrahlung. Mean radiative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accelerated or decelerated charged particle emits electromagnetic radiation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takes place when the particle is accelerated in the field of a nucleous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particularly relevant for electrons and positrons due to their small mass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5396400" y="2268000"/>
            <a:ext cx="3170520" cy="157032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5443200" y="3960000"/>
            <a:ext cx="3627720" cy="229392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3"/>
          <a:stretch/>
        </p:blipFill>
        <p:spPr>
          <a:xfrm>
            <a:off x="559440" y="2304000"/>
            <a:ext cx="4551480" cy="105588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4"/>
          <a:stretch/>
        </p:blipFill>
        <p:spPr>
          <a:xfrm>
            <a:off x="324000" y="4644000"/>
            <a:ext cx="2360880" cy="42732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5"/>
          <a:stretch/>
        </p:blipFill>
        <p:spPr>
          <a:xfrm>
            <a:off x="288000" y="4165200"/>
            <a:ext cx="3670920" cy="47772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6"/>
          <a:stretch/>
        </p:blipFill>
        <p:spPr>
          <a:xfrm>
            <a:off x="288000" y="3711600"/>
            <a:ext cx="3598920" cy="42732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7"/>
          <a:stretch/>
        </p:blipFill>
        <p:spPr>
          <a:xfrm>
            <a:off x="298800" y="5113080"/>
            <a:ext cx="3696120" cy="38052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1224000" y="3384000"/>
            <a:ext cx="1726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electrons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1044000" y="5544000"/>
            <a:ext cx="2878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other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8"/>
          <a:stretch/>
        </p:blipFill>
        <p:spPr>
          <a:xfrm>
            <a:off x="792000" y="5904000"/>
            <a:ext cx="2890800" cy="67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-5760" y="77760"/>
            <a:ext cx="8572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Comparison of Bremsstrahlung vs. ionization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ionization increases with the log of energy and linear with Z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Brem increases linearly with energy and linear with Z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in which the two stopping powers equal each other is called the critical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173160" y="2363760"/>
            <a:ext cx="4865760" cy="235116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5070600" y="2412000"/>
            <a:ext cx="3856320" cy="142740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5040000" y="3708000"/>
            <a:ext cx="4102920" cy="948960"/>
          </a:xfrm>
          <a:prstGeom prst="rect">
            <a:avLst/>
          </a:prstGeom>
          <a:ln>
            <a:noFill/>
          </a:ln>
        </p:spPr>
      </p:pic>
      <p:sp>
        <p:nvSpPr>
          <p:cNvPr id="268" name="CustomShape 3"/>
          <p:cNvSpPr/>
          <p:nvPr/>
        </p:nvSpPr>
        <p:spPr>
          <a:xfrm>
            <a:off x="95040" y="471024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other particles the critical energy scales according to the square of the mass ratio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9" name="Formula 4"/>
              <p:cNvSpPr txBox="1"/>
              <p:nvPr/>
            </p:nvSpPr>
            <p:spPr>
              <a:xfrm>
                <a:off x="2952000" y="5552640"/>
                <a:ext cx="2665440" cy="35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Pa</m:t>
                        </m:r>
                      </m:e>
                    </m:d>
                    <m:r>
                      <m:t xml:space="preserve">∝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Pa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e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-5760" y="77760"/>
            <a:ext cx="8572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Radiation length X</a:t>
            </a:r>
            <a:r>
              <a:rPr b="0" lang="es-ES" sz="32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high energy particles most of the energy loss comes from Bremsstrahlung radiation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length is defined as the length in which a particle has radiated 1/e of its energy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2" name="Formula 3"/>
              <p:cNvSpPr txBox="1"/>
              <p:nvPr/>
            </p:nvSpPr>
            <p:spPr>
              <a:xfrm>
                <a:off x="1602000" y="1921320"/>
                <a:ext cx="2399400" cy="597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r>
                          <m:t xml:space="preserve">dx</m:t>
                        </m:r>
                      </m:den>
                    </m:f>
                    <m:r>
                      <m:t xml:space="preserve">=</m:t>
                    </m:r>
                    <m:sSub>
                      <m:e>
                        <m:r>
                          <m:t xml:space="preserve">NE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3" name="Formula 4"/>
              <p:cNvSpPr txBox="1"/>
              <p:nvPr/>
            </p:nvSpPr>
            <p:spPr>
              <a:xfrm>
                <a:off x="5178240" y="1885320"/>
                <a:ext cx="1049040" cy="597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4" name="CustomShape 5"/>
          <p:cNvSpPr/>
          <p:nvPr/>
        </p:nvSpPr>
        <p:spPr>
          <a:xfrm>
            <a:off x="78480" y="259704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specific radiation length is also defined to reduce the dependency with the material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5" name="Formula 6"/>
              <p:cNvSpPr txBox="1"/>
              <p:nvPr/>
            </p:nvSpPr>
            <p:spPr>
              <a:xfrm>
                <a:off x="3414240" y="3361680"/>
                <a:ext cx="1798920" cy="516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ρ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ρ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6" name="CustomShape 7"/>
          <p:cNvSpPr/>
          <p:nvPr/>
        </p:nvSpPr>
        <p:spPr>
          <a:xfrm>
            <a:off x="46440" y="38062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specific radiation length can be estimated for pure elements approximately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7" name="Formula 8"/>
              <p:cNvSpPr txBox="1"/>
              <p:nvPr/>
            </p:nvSpPr>
            <p:spPr>
              <a:xfrm>
                <a:off x="2916000" y="4524480"/>
                <a:ext cx="2717280" cy="674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716.4</m:t>
                        </m:r>
                        <m:sSup>
                          <m:e>
                            <m:r>
                              <m:t xml:space="preserve">gcm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A</m:t>
                        </m:r>
                      </m:num>
                      <m:den>
                        <m:r>
                          <m:t xml:space="preserve">Z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Z</m:t>
                            </m:r>
                            <m:r>
                              <m:t xml:space="preserve">+</m:t>
                            </m:r>
                            <m:r>
                              <m:t xml:space="preserve">1</m:t>
                            </m:r>
                          </m:e>
                        </m:d>
                        <m:r>
                          <m:t xml:space="preserve">ln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287</m:t>
                                </m:r>
                              </m:num>
                              <m:den>
                                <m:rad>
                                  <m:radPr>
                                    <m:degHide m:val="1"/>
                                  </m:radPr>
                                  <m:deg/>
                                  <m:e>
                                    <m:r>
                                      <m:t xml:space="preserve">Z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78" name="CustomShape 9"/>
          <p:cNvSpPr/>
          <p:nvPr/>
        </p:nvSpPr>
        <p:spPr>
          <a:xfrm>
            <a:off x="109080" y="5231520"/>
            <a:ext cx="9233280" cy="67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material composed of many different elements: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9" name="Formula 10"/>
              <p:cNvSpPr txBox="1"/>
              <p:nvPr/>
            </p:nvSpPr>
            <p:spPr>
              <a:xfrm>
                <a:off x="1728000" y="5868000"/>
                <a:ext cx="1600920" cy="633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80" name="CustomShape 11"/>
          <p:cNvSpPr/>
          <p:nvPr/>
        </p:nvSpPr>
        <p:spPr>
          <a:xfrm>
            <a:off x="3744000" y="5976000"/>
            <a:ext cx="5183280" cy="38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Where w</a:t>
            </a:r>
            <a:r>
              <a:rPr b="0" lang="es-ES" sz="16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is the fraction in mass of the element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-5760" y="77760"/>
            <a:ext cx="8572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energy loss per unit length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1"/>
          <a:stretch/>
        </p:blipFill>
        <p:spPr>
          <a:xfrm>
            <a:off x="152280" y="1252440"/>
            <a:ext cx="8703000" cy="476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-5760" y="77760"/>
            <a:ext cx="8572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Elastic scattering with nuclei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charged particle traversing a medium is deflected many times mainly by small angles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Each deflection is due mainly to the Coulombian interaction of the particle and a nucleous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transferred to the nucleous is small and neglected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119880" y="201060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single collision is described by Rutherford’s formula (ignores spin and screening effects)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4894200" y="2742840"/>
            <a:ext cx="3889080" cy="1936440"/>
          </a:xfrm>
          <a:prstGeom prst="rect">
            <a:avLst/>
          </a:prstGeom>
          <a:ln>
            <a:noFill/>
          </a:ln>
        </p:spPr>
      </p:pic>
      <p:sp>
        <p:nvSpPr>
          <p:cNvPr id="287" name="CustomShape 4"/>
          <p:cNvSpPr/>
          <p:nvPr/>
        </p:nvSpPr>
        <p:spPr>
          <a:xfrm>
            <a:off x="136800" y="476784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multiple scattering typically more than 20 collisions take place during the trajectory 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particle follows a zig-zag trajectory of statistical nature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global deflection angle given by Moliere’s scattering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648000" y="3168000"/>
            <a:ext cx="3570840" cy="106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66240" y="77760"/>
            <a:ext cx="3315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 detector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80000" y="713880"/>
            <a:ext cx="9233280" cy="45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There is a large variety of detectors according to the type of particle and the technology used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504000" y="1305000"/>
            <a:ext cx="8278200" cy="524232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504000" y="5472000"/>
            <a:ext cx="3167640" cy="1075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4"/>
          <p:cNvSpPr/>
          <p:nvPr/>
        </p:nvSpPr>
        <p:spPr>
          <a:xfrm>
            <a:off x="3420000" y="5760000"/>
            <a:ext cx="5291640" cy="787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5"/>
          <p:cNvSpPr/>
          <p:nvPr/>
        </p:nvSpPr>
        <p:spPr>
          <a:xfrm>
            <a:off x="5436000" y="5508000"/>
            <a:ext cx="3311640" cy="7873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-5760" y="77760"/>
            <a:ext cx="8572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Multiple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multiple scattering produces a global angular deflection and an orthogonal displacement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136800" y="426384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small deflection angles the distributions of deflections are approximately Gaussian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1152000" y="1240200"/>
            <a:ext cx="6467040" cy="30070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293" name="Formula 4"/>
              <p:cNvSpPr txBox="1"/>
              <p:nvPr/>
            </p:nvSpPr>
            <p:spPr>
              <a:xfrm>
                <a:off x="504000" y="5256000"/>
                <a:ext cx="4315680" cy="689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θ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13.6</m:t>
                        </m:r>
                        <m:r>
                          <m:t xml:space="preserve">MeV</m:t>
                        </m:r>
                      </m:num>
                      <m:den>
                        <m:r>
                          <m:t xml:space="preserve">β</m:t>
                        </m:r>
                        <m:r>
                          <m:t xml:space="preserve">p</m:t>
                        </m:r>
                      </m:den>
                    </m:f>
                    <m:r>
                      <m:t xml:space="preserve">z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r>
                              <m:t xml:space="preserve">x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rad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0.038</m:t>
                        </m:r>
                        <m:f>
                          <m:num>
                            <m:r>
                              <m:t xml:space="preserve">t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4" name="Formula 5"/>
              <p:cNvSpPr txBox="1"/>
              <p:nvPr/>
            </p:nvSpPr>
            <p:spPr>
              <a:xfrm>
                <a:off x="4135680" y="3477600"/>
                <a:ext cx="71280" cy="16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5" name="Formula 6"/>
              <p:cNvSpPr txBox="1"/>
              <p:nvPr/>
            </p:nvSpPr>
            <p:spPr>
              <a:xfrm>
                <a:off x="5688000" y="5256000"/>
                <a:ext cx="2261520" cy="662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y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x</m:t>
                        </m:r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θ</m:t>
                                </m:r>
                              </m:e>
                              <m:sub>
                                <m:r>
                                  <m:t xml:space="preserve">plane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-5760" y="77760"/>
            <a:ext cx="8572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Radiation emitted by a charged particle when it travels faster than light inside a medium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6480" y="1439280"/>
            <a:ext cx="3501000" cy="208800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3482280" y="1434960"/>
            <a:ext cx="3501000" cy="2088000"/>
          </a:xfrm>
          <a:prstGeom prst="rect">
            <a:avLst/>
          </a:prstGeom>
          <a:ln>
            <a:noFill/>
          </a:ln>
        </p:spPr>
      </p:pic>
      <p:sp>
        <p:nvSpPr>
          <p:cNvPr id="300" name="CustomShape 3"/>
          <p:cNvSpPr/>
          <p:nvPr/>
        </p:nvSpPr>
        <p:spPr>
          <a:xfrm>
            <a:off x="147600" y="343512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electric field polarizes the medium while going throught it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v &gt; c/n the light is emitted coherently in a cone behind the particle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1620000" y="4464000"/>
            <a:ext cx="2642400" cy="204552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4968000" y="4428000"/>
            <a:ext cx="3023280" cy="219060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5"/>
          <a:stretch/>
        </p:blipFill>
        <p:spPr>
          <a:xfrm>
            <a:off x="5998320" y="1418040"/>
            <a:ext cx="3144960" cy="210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-5760" y="77760"/>
            <a:ext cx="8572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emitted per unit of length path and unit of wave length is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6" name="" descr=""/>
          <p:cNvPicPr/>
          <p:nvPr/>
        </p:nvPicPr>
        <p:blipFill>
          <a:blip r:embed="rId1"/>
          <a:stretch/>
        </p:blipFill>
        <p:spPr>
          <a:xfrm>
            <a:off x="559440" y="1440000"/>
            <a:ext cx="4551840" cy="1189440"/>
          </a:xfrm>
          <a:prstGeom prst="rect">
            <a:avLst/>
          </a:prstGeom>
          <a:ln>
            <a:noFill/>
          </a:ln>
        </p:spPr>
      </p:pic>
      <p:sp>
        <p:nvSpPr>
          <p:cNvPr id="307" name="CustomShape 3"/>
          <p:cNvSpPr/>
          <p:nvPr/>
        </p:nvSpPr>
        <p:spPr>
          <a:xfrm>
            <a:off x="119520" y="242712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per unit path length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673560" y="3036600"/>
            <a:ext cx="4437720" cy="1246680"/>
          </a:xfrm>
          <a:prstGeom prst="rect">
            <a:avLst/>
          </a:prstGeom>
          <a:ln>
            <a:noFill/>
          </a:ln>
        </p:spPr>
      </p:pic>
      <p:sp>
        <p:nvSpPr>
          <p:cNvPr id="309" name="CustomShape 4"/>
          <p:cNvSpPr/>
          <p:nvPr/>
        </p:nvSpPr>
        <p:spPr>
          <a:xfrm>
            <a:off x="144720" y="399636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Assuming n is constant over the wavelength region detected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448200" y="4578120"/>
            <a:ext cx="4123080" cy="103716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4"/>
          <a:stretch/>
        </p:blipFill>
        <p:spPr>
          <a:xfrm>
            <a:off x="5217840" y="4692600"/>
            <a:ext cx="3637440" cy="922680"/>
          </a:xfrm>
          <a:prstGeom prst="rect">
            <a:avLst/>
          </a:prstGeom>
          <a:ln>
            <a:noFill/>
          </a:ln>
        </p:spPr>
      </p:pic>
      <p:sp>
        <p:nvSpPr>
          <p:cNvPr id="312" name="CustomShape 5"/>
          <p:cNvSpPr/>
          <p:nvPr/>
        </p:nvSpPr>
        <p:spPr>
          <a:xfrm>
            <a:off x="6696000" y="4392000"/>
            <a:ext cx="15807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Arial"/>
              </a:rPr>
              <a:t>λ=350-500nm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3" name="Line 6"/>
          <p:cNvSpPr/>
          <p:nvPr/>
        </p:nvSpPr>
        <p:spPr>
          <a:xfrm>
            <a:off x="4392000" y="5112000"/>
            <a:ext cx="82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7"/>
          <p:cNvSpPr/>
          <p:nvPr/>
        </p:nvSpPr>
        <p:spPr>
          <a:xfrm>
            <a:off x="174240" y="56026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Loss of energy due to Cherenkov radiation is very small compared to ionization and much weaker than scintillation output so it’s usually neglected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5" name="" descr=""/>
          <p:cNvPicPr/>
          <p:nvPr/>
        </p:nvPicPr>
        <p:blipFill>
          <a:blip r:embed="rId5"/>
          <a:stretch/>
        </p:blipFill>
        <p:spPr>
          <a:xfrm>
            <a:off x="4942800" y="1440000"/>
            <a:ext cx="4020480" cy="262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-5760" y="77760"/>
            <a:ext cx="8572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Transition radiation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1634760" y="2269440"/>
            <a:ext cx="5636520" cy="2481840"/>
          </a:xfrm>
          <a:prstGeom prst="rect">
            <a:avLst/>
          </a:prstGeom>
          <a:ln>
            <a:noFill/>
          </a:ln>
        </p:spPr>
      </p:pic>
      <p:sp>
        <p:nvSpPr>
          <p:cNvPr id="319" name="CustomShape 3"/>
          <p:cNvSpPr/>
          <p:nvPr/>
        </p:nvSpPr>
        <p:spPr>
          <a:xfrm>
            <a:off x="87480" y="496260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is emitted in a cone with cos(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θ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=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γ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 probability of radiation per transition surface is low ~ 1/2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(fine structure constant)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-5760" y="77760"/>
            <a:ext cx="6341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detectors: the ideal detector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108000" y="965880"/>
            <a:ext cx="9233280" cy="50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Our ideal particle detector should have the following good properties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Good particle identification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Precise measurement of the energy and/or the momentum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Precise measurement of the trajectory of the particle 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Coverage of the full solid angle (hermeticity)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But from a practical and experimental point of view it should also: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Be able to take data at a high rate of particles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Cope with high particle densities (many particles at the same time)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Survive high radiation doses (so they can be installed in colliders, for instance)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Survive for a few years of operation (~10 años) without (little) intervention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Be cheap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-5760" y="77760"/>
            <a:ext cx="8933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Photographic techniques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108000" y="965880"/>
            <a:ext cx="9233280" cy="50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ionize the atoms along their trajectory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Ions can act as seeds for the following processes: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Condensation in super saturated gases (Wilson chamber)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Buble formation in super heated liquids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Electrical discharge or plasma formation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Ions can also be made visible chemically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Photographic emulsion targets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4" name="Picture 60" descr=""/>
          <p:cNvPicPr/>
          <p:nvPr/>
        </p:nvPicPr>
        <p:blipFill>
          <a:blip r:embed="rId1"/>
          <a:stretch/>
        </p:blipFill>
        <p:spPr>
          <a:xfrm>
            <a:off x="6228000" y="761760"/>
            <a:ext cx="2915640" cy="974160"/>
          </a:xfrm>
          <a:prstGeom prst="rect">
            <a:avLst/>
          </a:prstGeom>
          <a:ln>
            <a:noFill/>
          </a:ln>
        </p:spPr>
      </p:pic>
      <p:pic>
        <p:nvPicPr>
          <p:cNvPr id="325" name="Picture 62" descr=""/>
          <p:cNvPicPr/>
          <p:nvPr/>
        </p:nvPicPr>
        <p:blipFill>
          <a:blip r:embed="rId2"/>
          <a:stretch/>
        </p:blipFill>
        <p:spPr>
          <a:xfrm>
            <a:off x="6228000" y="1872000"/>
            <a:ext cx="2913480" cy="2159640"/>
          </a:xfrm>
          <a:prstGeom prst="rect">
            <a:avLst/>
          </a:prstGeom>
          <a:ln>
            <a:noFill/>
          </a:ln>
        </p:spPr>
      </p:pic>
      <p:pic>
        <p:nvPicPr>
          <p:cNvPr id="326" name="Picture 63" descr=""/>
          <p:cNvPicPr/>
          <p:nvPr/>
        </p:nvPicPr>
        <p:blipFill>
          <a:blip r:embed="rId3"/>
          <a:stretch/>
        </p:blipFill>
        <p:spPr>
          <a:xfrm>
            <a:off x="6215760" y="4140000"/>
            <a:ext cx="2958480" cy="2375640"/>
          </a:xfrm>
          <a:prstGeom prst="rect">
            <a:avLst/>
          </a:prstGeom>
          <a:ln>
            <a:noFill/>
          </a:ln>
        </p:spPr>
      </p:pic>
      <p:pic>
        <p:nvPicPr>
          <p:cNvPr id="327" name="Picture 61" descr=""/>
          <p:cNvPicPr/>
          <p:nvPr/>
        </p:nvPicPr>
        <p:blipFill>
          <a:blip r:embed="rId4"/>
          <a:stretch/>
        </p:blipFill>
        <p:spPr>
          <a:xfrm>
            <a:off x="465840" y="4615200"/>
            <a:ext cx="5311080" cy="186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-5760" y="77760"/>
            <a:ext cx="6557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Electrical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108000" y="677880"/>
            <a:ext cx="9233280" cy="50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 produced by the ionization can be collected electrically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charge generated is conducted and collected using electric fields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requirements are the following: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active material should be not conducting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 should be a mechanishm to transport the charge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One family of these detectors are the gas/liquid based: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Insulting gas or liquid between anode and cathode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Sometimes with very low conductivity solids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Proportional chambers, drift tube chambers, etc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Another family are sillicon based detectors: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Active material is made of semiconductor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Usually a reversely polarized p-n junction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CCDs, strip detectors, LGADs, etc</a:t>
            </a:r>
            <a:endParaRPr b="0" lang="es-ES" sz="1800" spc="-1" strike="noStrike">
              <a:latin typeface="Arial"/>
            </a:endParaRPr>
          </a:p>
        </p:txBody>
      </p:sp>
      <p:grpSp>
        <p:nvGrpSpPr>
          <p:cNvPr id="330" name="Group 3"/>
          <p:cNvGrpSpPr/>
          <p:nvPr/>
        </p:nvGrpSpPr>
        <p:grpSpPr>
          <a:xfrm>
            <a:off x="5580000" y="1260000"/>
            <a:ext cx="3193560" cy="2635560"/>
            <a:chOff x="5580000" y="1260000"/>
            <a:chExt cx="3193560" cy="2635560"/>
          </a:xfrm>
        </p:grpSpPr>
        <p:sp>
          <p:nvSpPr>
            <p:cNvPr id="331" name="CustomShape 4"/>
            <p:cNvSpPr/>
            <p:nvPr/>
          </p:nvSpPr>
          <p:spPr>
            <a:xfrm>
              <a:off x="6036120" y="2138400"/>
              <a:ext cx="2737440" cy="73080"/>
            </a:xfrm>
            <a:prstGeom prst="rect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CustomShape 5"/>
            <p:cNvSpPr/>
            <p:nvPr/>
          </p:nvSpPr>
          <p:spPr>
            <a:xfrm>
              <a:off x="6036120" y="3163680"/>
              <a:ext cx="2737440" cy="72360"/>
            </a:xfrm>
            <a:prstGeom prst="rect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Line 6"/>
            <p:cNvSpPr/>
            <p:nvPr/>
          </p:nvSpPr>
          <p:spPr>
            <a:xfrm>
              <a:off x="7926480" y="3236760"/>
              <a:ext cx="260640" cy="65880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Line 7"/>
            <p:cNvSpPr/>
            <p:nvPr/>
          </p:nvSpPr>
          <p:spPr>
            <a:xfrm>
              <a:off x="7535520" y="2211840"/>
              <a:ext cx="260280" cy="7318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Line 8"/>
            <p:cNvSpPr/>
            <p:nvPr/>
          </p:nvSpPr>
          <p:spPr>
            <a:xfrm>
              <a:off x="7209360" y="1260000"/>
              <a:ext cx="260640" cy="732240"/>
            </a:xfrm>
            <a:prstGeom prst="line">
              <a:avLst/>
            </a:prstGeom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CustomShape 9"/>
            <p:cNvSpPr/>
            <p:nvPr/>
          </p:nvSpPr>
          <p:spPr>
            <a:xfrm>
              <a:off x="7600680" y="2285280"/>
              <a:ext cx="6444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CustomShape 10"/>
            <p:cNvSpPr/>
            <p:nvPr/>
          </p:nvSpPr>
          <p:spPr>
            <a:xfrm>
              <a:off x="7470360" y="2285280"/>
              <a:ext cx="6444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11"/>
            <p:cNvSpPr/>
            <p:nvPr/>
          </p:nvSpPr>
          <p:spPr>
            <a:xfrm>
              <a:off x="7665840" y="2358000"/>
              <a:ext cx="64440" cy="7272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12"/>
            <p:cNvSpPr/>
            <p:nvPr/>
          </p:nvSpPr>
          <p:spPr>
            <a:xfrm>
              <a:off x="7535520" y="2358000"/>
              <a:ext cx="64440" cy="7272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13"/>
            <p:cNvSpPr/>
            <p:nvPr/>
          </p:nvSpPr>
          <p:spPr>
            <a:xfrm>
              <a:off x="7535520" y="2577600"/>
              <a:ext cx="64440" cy="7308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14"/>
            <p:cNvSpPr/>
            <p:nvPr/>
          </p:nvSpPr>
          <p:spPr>
            <a:xfrm>
              <a:off x="7665840" y="2724480"/>
              <a:ext cx="64440" cy="7236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CustomShape 15"/>
            <p:cNvSpPr/>
            <p:nvPr/>
          </p:nvSpPr>
          <p:spPr>
            <a:xfrm>
              <a:off x="7665840" y="2504520"/>
              <a:ext cx="64440" cy="7272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16"/>
            <p:cNvSpPr/>
            <p:nvPr/>
          </p:nvSpPr>
          <p:spPr>
            <a:xfrm>
              <a:off x="7796160" y="2651400"/>
              <a:ext cx="64800" cy="7272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17"/>
            <p:cNvSpPr/>
            <p:nvPr/>
          </p:nvSpPr>
          <p:spPr>
            <a:xfrm>
              <a:off x="7665840" y="2577600"/>
              <a:ext cx="64440" cy="7308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18"/>
            <p:cNvSpPr/>
            <p:nvPr/>
          </p:nvSpPr>
          <p:spPr>
            <a:xfrm>
              <a:off x="7535520" y="2431440"/>
              <a:ext cx="64440" cy="727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19"/>
            <p:cNvSpPr/>
            <p:nvPr/>
          </p:nvSpPr>
          <p:spPr>
            <a:xfrm>
              <a:off x="7796160" y="2724480"/>
              <a:ext cx="64800" cy="723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20"/>
            <p:cNvSpPr/>
            <p:nvPr/>
          </p:nvSpPr>
          <p:spPr>
            <a:xfrm>
              <a:off x="7731000" y="2577600"/>
              <a:ext cx="64440" cy="7308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21"/>
            <p:cNvSpPr/>
            <p:nvPr/>
          </p:nvSpPr>
          <p:spPr>
            <a:xfrm>
              <a:off x="7600680" y="2431440"/>
              <a:ext cx="64440" cy="727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22"/>
            <p:cNvSpPr/>
            <p:nvPr/>
          </p:nvSpPr>
          <p:spPr>
            <a:xfrm>
              <a:off x="7470360" y="2211840"/>
              <a:ext cx="64440" cy="727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23"/>
            <p:cNvSpPr/>
            <p:nvPr/>
          </p:nvSpPr>
          <p:spPr>
            <a:xfrm>
              <a:off x="7600680" y="2651400"/>
              <a:ext cx="64440" cy="727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24"/>
            <p:cNvSpPr/>
            <p:nvPr/>
          </p:nvSpPr>
          <p:spPr>
            <a:xfrm>
              <a:off x="7600680" y="2285280"/>
              <a:ext cx="64440" cy="7236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25"/>
            <p:cNvSpPr/>
            <p:nvPr/>
          </p:nvSpPr>
          <p:spPr>
            <a:xfrm>
              <a:off x="7731000" y="2870640"/>
              <a:ext cx="64440" cy="72720"/>
            </a:xfrm>
            <a:prstGeom prst="ellipse">
              <a:avLst/>
            </a:prstGeom>
            <a:solidFill>
              <a:srgbClr val="ff00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26"/>
            <p:cNvSpPr/>
            <p:nvPr/>
          </p:nvSpPr>
          <p:spPr>
            <a:xfrm>
              <a:off x="7665840" y="2797560"/>
              <a:ext cx="64440" cy="72720"/>
            </a:xfrm>
            <a:prstGeom prst="ellipse">
              <a:avLst/>
            </a:prstGeom>
            <a:solidFill>
              <a:srgbClr val="00ff00"/>
            </a:solidFill>
            <a:ln w="936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27"/>
            <p:cNvSpPr/>
            <p:nvPr/>
          </p:nvSpPr>
          <p:spPr>
            <a:xfrm>
              <a:off x="5580000" y="2431440"/>
              <a:ext cx="3254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spcBef>
                  <a:spcPts val="1500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55" name="Line 28"/>
            <p:cNvSpPr/>
            <p:nvPr/>
          </p:nvSpPr>
          <p:spPr>
            <a:xfrm>
              <a:off x="6036120" y="2211840"/>
              <a:ext cx="360" cy="951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headEnd len="med" type="triangle" w="med"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CustomShape 29"/>
            <p:cNvSpPr/>
            <p:nvPr/>
          </p:nvSpPr>
          <p:spPr>
            <a:xfrm>
              <a:off x="5915160" y="2724480"/>
              <a:ext cx="4726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57" name="CustomShape 30"/>
            <p:cNvSpPr/>
            <p:nvPr/>
          </p:nvSpPr>
          <p:spPr>
            <a:xfrm>
              <a:off x="6370560" y="1553040"/>
              <a:ext cx="5306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58" name="CustomShape 31"/>
            <p:cNvSpPr/>
            <p:nvPr/>
          </p:nvSpPr>
          <p:spPr>
            <a:xfrm>
              <a:off x="6630840" y="1479600"/>
              <a:ext cx="5306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59" name="CustomShape 32"/>
            <p:cNvSpPr/>
            <p:nvPr/>
          </p:nvSpPr>
          <p:spPr>
            <a:xfrm>
              <a:off x="6109560" y="1626120"/>
              <a:ext cx="5306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0" name="CustomShape 33"/>
            <p:cNvSpPr/>
            <p:nvPr/>
          </p:nvSpPr>
          <p:spPr>
            <a:xfrm>
              <a:off x="5914080" y="1699200"/>
              <a:ext cx="53064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+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1" name="CustomShape 34"/>
            <p:cNvSpPr/>
            <p:nvPr/>
          </p:nvSpPr>
          <p:spPr>
            <a:xfrm>
              <a:off x="6175440" y="2651400"/>
              <a:ext cx="4726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2" name="CustomShape 35"/>
            <p:cNvSpPr/>
            <p:nvPr/>
          </p:nvSpPr>
          <p:spPr>
            <a:xfrm>
              <a:off x="6501960" y="2577600"/>
              <a:ext cx="4726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  <p:sp>
          <p:nvSpPr>
            <p:cNvPr id="363" name="CustomShape 36"/>
            <p:cNvSpPr/>
            <p:nvPr/>
          </p:nvSpPr>
          <p:spPr>
            <a:xfrm>
              <a:off x="6762600" y="2504520"/>
              <a:ext cx="472680" cy="3679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6800" bIns="46800">
              <a:spAutoFit/>
            </a:bodyPr>
            <a:p>
              <a:pPr marL="216000" indent="-21564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s-E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-</a:t>
              </a:r>
              <a:endParaRPr b="0" lang="es-ES" sz="1800" spc="-1" strike="noStrike">
                <a:latin typeface="Arial"/>
              </a:endParaRPr>
            </a:p>
          </p:txBody>
        </p:sp>
      </p:grpSp>
      <p:pic>
        <p:nvPicPr>
          <p:cNvPr id="364" name="Picture 2" descr=""/>
          <p:cNvPicPr/>
          <p:nvPr/>
        </p:nvPicPr>
        <p:blipFill>
          <a:blip r:embed="rId1"/>
          <a:srcRect l="0" t="4184" r="5614" b="0"/>
          <a:stretch/>
        </p:blipFill>
        <p:spPr>
          <a:xfrm>
            <a:off x="5688000" y="3583440"/>
            <a:ext cx="3383640" cy="297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-5760" y="77760"/>
            <a:ext cx="7853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An example: Multiwire proportional chamber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108000" y="677880"/>
            <a:ext cx="9233280" cy="50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 produced by the ionization can be collected electrically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67" name="Picture 18" descr=""/>
          <p:cNvPicPr/>
          <p:nvPr/>
        </p:nvPicPr>
        <p:blipFill>
          <a:blip r:embed="rId1"/>
          <a:stretch/>
        </p:blipFill>
        <p:spPr>
          <a:xfrm>
            <a:off x="360000" y="1728000"/>
            <a:ext cx="5486040" cy="239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-5760" y="77760"/>
            <a:ext cx="7853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Basic detection techniques: photo-detection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108000" y="677880"/>
            <a:ext cx="9233280" cy="5009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can produced light through several mechanisms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Bremstrahlung (combined with pair production) → scintillators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Cherenkov light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Transition radiation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light produced is collected with photomultipliers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Photo-multiplier tubes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Semi-conductor based (photo-diodes)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70" name="Picture 40" descr=""/>
          <p:cNvPicPr/>
          <p:nvPr/>
        </p:nvPicPr>
        <p:blipFill>
          <a:blip r:embed="rId1"/>
          <a:srcRect l="7396" t="6937" r="9862" b="10406"/>
          <a:stretch/>
        </p:blipFill>
        <p:spPr>
          <a:xfrm>
            <a:off x="576000" y="3748320"/>
            <a:ext cx="1871280" cy="2659320"/>
          </a:xfrm>
          <a:prstGeom prst="rect">
            <a:avLst/>
          </a:prstGeom>
          <a:ln>
            <a:noFill/>
          </a:ln>
        </p:spPr>
      </p:pic>
      <p:pic>
        <p:nvPicPr>
          <p:cNvPr id="371" name="Picture 45" descr=""/>
          <p:cNvPicPr/>
          <p:nvPr/>
        </p:nvPicPr>
        <p:blipFill>
          <a:blip r:embed="rId2">
            <a:lum bright="10000"/>
          </a:blip>
          <a:stretch/>
        </p:blipFill>
        <p:spPr>
          <a:xfrm>
            <a:off x="3060000" y="3961080"/>
            <a:ext cx="3014640" cy="2410560"/>
          </a:xfrm>
          <a:prstGeom prst="rect">
            <a:avLst/>
          </a:prstGeom>
          <a:ln>
            <a:noFill/>
          </a:ln>
        </p:spPr>
      </p:pic>
      <p:pic>
        <p:nvPicPr>
          <p:cNvPr id="372" name="Picture 47" descr=""/>
          <p:cNvPicPr/>
          <p:nvPr/>
        </p:nvPicPr>
        <p:blipFill>
          <a:blip r:embed="rId3"/>
          <a:stretch/>
        </p:blipFill>
        <p:spPr>
          <a:xfrm>
            <a:off x="6052320" y="3947760"/>
            <a:ext cx="2876760" cy="22294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4"/>
          <a:stretch/>
        </p:blipFill>
        <p:spPr>
          <a:xfrm>
            <a:off x="5508000" y="1764000"/>
            <a:ext cx="3383640" cy="219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66240" y="77760"/>
            <a:ext cx="7635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Active material: interactions with 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3280" cy="45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Particles interact with the electrons and/or nuclei of the medium they cross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interaction can be electromagnetic, weak or strong depending on the particle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effects of this interaction can be used to detect the particles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understand how detectors work we need to understand how particles interact with matter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Detectors should have an active material in which this interaction takes place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864000" y="4860000"/>
            <a:ext cx="2806200" cy="107820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Neutral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5400360" y="4860360"/>
            <a:ext cx="2806200" cy="107820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Charged particle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3132360" y="3204360"/>
            <a:ext cx="2806200" cy="1078200"/>
          </a:xfrm>
          <a:custGeom>
            <a:avLst/>
            <a:gdLst/>
            <a:ahLst/>
            <a:rect l="l" t="t" r="r" b="b"/>
            <a:pathLst>
              <a:path w="7802" h="3002">
                <a:moveTo>
                  <a:pt x="500" y="0"/>
                </a:moveTo>
                <a:cubicBezTo>
                  <a:pt x="250" y="0"/>
                  <a:pt x="0" y="250"/>
                  <a:pt x="0" y="500"/>
                </a:cubicBezTo>
                <a:lnTo>
                  <a:pt x="0" y="2500"/>
                </a:lnTo>
                <a:cubicBezTo>
                  <a:pt x="0" y="2750"/>
                  <a:pt x="250" y="3001"/>
                  <a:pt x="500" y="3001"/>
                </a:cubicBezTo>
                <a:lnTo>
                  <a:pt x="7300" y="3001"/>
                </a:lnTo>
                <a:cubicBezTo>
                  <a:pt x="7550" y="3001"/>
                  <a:pt x="7801" y="2750"/>
                  <a:pt x="7801" y="2500"/>
                </a:cubicBezTo>
                <a:lnTo>
                  <a:pt x="7801" y="500"/>
                </a:lnTo>
                <a:cubicBezTo>
                  <a:pt x="7801" y="250"/>
                  <a:pt x="7550" y="0"/>
                  <a:pt x="7300" y="0"/>
                </a:cubicBezTo>
                <a:lnTo>
                  <a:pt x="5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Interactions of particles</a:t>
            </a: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matter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06" name="Line 6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Line 7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Line 8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Line 9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-41760" y="77760"/>
            <a:ext cx="5727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Neutral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80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Neutral particles such as photons, neutrons, K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 and others suffer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1296000" y="1476000"/>
            <a:ext cx="2662200" cy="215820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Photons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Photoelectric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Comptom effect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Pair production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1332000" y="4212360"/>
            <a:ext cx="2662200" cy="215820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High Energy 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neutral hadrons (n, K</a:t>
            </a:r>
            <a:r>
              <a:rPr b="0" lang="es-ES" sz="2000" spc="-1" strike="noStrike" baseline="33000">
                <a:solidFill>
                  <a:srgbClr val="800080"/>
                </a:solidFill>
                <a:latin typeface="Arial"/>
                <a:ea typeface="DejaVu Sans"/>
              </a:rPr>
              <a:t>0</a:t>
            </a: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)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Nuclear interactions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5076000" y="1476360"/>
            <a:ext cx="2662200" cy="215820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Moderate/Low energy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Scattering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Absorption</a:t>
            </a:r>
            <a:endParaRPr b="0" lang="es-ES" sz="16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Fission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5112000" y="4176720"/>
            <a:ext cx="2662200" cy="215820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aa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Neutrinos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Weak interactions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-41760" y="77760"/>
            <a:ext cx="3927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80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photons do not have charge they are always indirectly detected: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their interactions they produce electrons/positrons that interact with matter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Photons may be absorbed (photoelectric effect or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creation) or scattered (Compton effect)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attenuation law is introduced based on the fact that the interaction probability is constant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216000" y="2630520"/>
            <a:ext cx="3486960" cy="391968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6080400" y="2824200"/>
            <a:ext cx="2845800" cy="232200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5904000" y="5200920"/>
            <a:ext cx="3188880" cy="11692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1" name="Formula 3"/>
              <p:cNvSpPr txBox="1"/>
              <p:nvPr/>
            </p:nvSpPr>
            <p:spPr>
              <a:xfrm>
                <a:off x="3960000" y="4536000"/>
                <a:ext cx="1405080" cy="34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-41760" y="77760"/>
            <a:ext cx="4719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absorption length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80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Frequently instead of working with the distance we use the distance times density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quantity is more sensitive to the real amount of matter in the crossed distance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24" name="Formula 3"/>
              <p:cNvSpPr txBox="1"/>
              <p:nvPr/>
            </p:nvSpPr>
            <p:spPr>
              <a:xfrm>
                <a:off x="1656000" y="2096640"/>
                <a:ext cx="1405080" cy="34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5" name="Formula 4"/>
              <p:cNvSpPr txBox="1"/>
              <p:nvPr/>
            </p:nvSpPr>
            <p:spPr>
              <a:xfrm>
                <a:off x="3672000" y="1728000"/>
                <a:ext cx="824040" cy="288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x</m:t>
                    </m:r>
                    <m:r>
                      <m:t xml:space="preserve">ρ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6" name="Formula 5"/>
              <p:cNvSpPr txBox="1"/>
              <p:nvPr/>
            </p:nvSpPr>
            <p:spPr>
              <a:xfrm>
                <a:off x="3672000" y="2088360"/>
                <a:ext cx="930600" cy="288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μ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μ</m:t>
                        </m:r>
                      </m:num>
                      <m:den>
                        <m:r>
                          <m:t xml:space="preserve">ρ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27" name="Formula 6"/>
              <p:cNvSpPr txBox="1"/>
              <p:nvPr/>
            </p:nvSpPr>
            <p:spPr>
              <a:xfrm>
                <a:off x="3672000" y="2484720"/>
                <a:ext cx="1019520" cy="288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μ</m:t>
                        </m:r>
                      </m:den>
                    </m:f>
                    <m:r>
                      <m:t xml:space="preserve">'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28" name="Line 7"/>
          <p:cNvSpPr/>
          <p:nvPr/>
        </p:nvSpPr>
        <p:spPr>
          <a:xfrm>
            <a:off x="3168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8"/>
          <p:cNvSpPr/>
          <p:nvPr/>
        </p:nvSpPr>
        <p:spPr>
          <a:xfrm>
            <a:off x="4824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30" name="Formula 9"/>
              <p:cNvSpPr txBox="1"/>
              <p:nvPr/>
            </p:nvSpPr>
            <p:spPr>
              <a:xfrm>
                <a:off x="5400000" y="2096640"/>
                <a:ext cx="1521000" cy="34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'</m:t>
                        </m:r>
                        <m:r>
                          <m:t xml:space="preserve">x</m:t>
                        </m:r>
                        <m:r>
                          <m:t xml:space="preserve">'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828000" y="2952000"/>
            <a:ext cx="6982200" cy="351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3927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Photoelectric effect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5278320" y="468000"/>
            <a:ext cx="3825720" cy="60462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108000" y="2225880"/>
            <a:ext cx="5506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of the photon is transferred to the electron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is absorbed and the electron is extracted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atom gets ionized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final energy of the electron depends on the binding energy (the electron energy level in the atom)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144000" y="1080000"/>
            <a:ext cx="2189160" cy="115020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2226240" y="941040"/>
            <a:ext cx="2811960" cy="121716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 rot="4200000">
            <a:off x="6019560" y="1571760"/>
            <a:ext cx="18702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38" name="CustomShape 4"/>
          <p:cNvSpPr/>
          <p:nvPr/>
        </p:nvSpPr>
        <p:spPr>
          <a:xfrm rot="3900000">
            <a:off x="6271560" y="4344480"/>
            <a:ext cx="18702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39" name="Formula 5"/>
              <p:cNvSpPr txBox="1"/>
              <p:nvPr/>
            </p:nvSpPr>
            <p:spPr>
              <a:xfrm>
                <a:off x="1725840" y="4536000"/>
                <a:ext cx="1800360" cy="314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h</m:t>
                    </m:r>
                    <m:r>
                      <m:t xml:space="preserve">ν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  <m:r>
                          <m:t xml:space="preserve">binding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40" name="CustomShape 6"/>
          <p:cNvSpPr/>
          <p:nvPr/>
        </p:nvSpPr>
        <p:spPr>
          <a:xfrm>
            <a:off x="82800" y="4797720"/>
            <a:ext cx="5506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Different trends at low and high energies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1" name="Formula 7"/>
              <p:cNvSpPr txBox="1"/>
              <p:nvPr/>
            </p:nvSpPr>
            <p:spPr>
              <a:xfrm>
                <a:off x="1080000" y="5760000"/>
                <a:ext cx="1179720" cy="34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Sup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  <m:sup>
                            <m:r>
                              <m:t xml:space="preserve">3.5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2" name="Formula 8"/>
              <p:cNvSpPr txBox="1"/>
              <p:nvPr/>
            </p:nvSpPr>
            <p:spPr>
              <a:xfrm>
                <a:off x="2808000" y="6048000"/>
                <a:ext cx="1085400" cy="34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43" name="Line 9"/>
          <p:cNvSpPr/>
          <p:nvPr/>
        </p:nvSpPr>
        <p:spPr>
          <a:xfrm flipV="1">
            <a:off x="3895200" y="5184000"/>
            <a:ext cx="41688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10"/>
          <p:cNvSpPr/>
          <p:nvPr/>
        </p:nvSpPr>
        <p:spPr>
          <a:xfrm flipV="1">
            <a:off x="2376000" y="4680000"/>
            <a:ext cx="4536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-41760" y="77760"/>
            <a:ext cx="75279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(After) Photoelectric effect: fluorescence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108000" y="785880"/>
            <a:ext cx="9034200" cy="23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After the emission of a photoelectron the ionizedatom (molecule) is an excited state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ionized atom (molecule) returns to the ground state emiting photons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an important effect in a kind of active materials called: scintillators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5841000" y="2076840"/>
            <a:ext cx="2977200" cy="45025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130320" y="2653200"/>
            <a:ext cx="5627880" cy="375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60365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2021-11-21T14:14:31Z</dcterms:modified>
  <cp:revision>1680</cp:revision>
  <dc:subject/>
  <dc:title>Presentación de PowerPoint</dc:title>
</cp:coreProperties>
</file>